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onstantia" panose="02030602050306030303" pitchFamily="18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echLXyfibNemd3sO3qrA4VTno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53" d="100"/>
          <a:sy n="153" d="100"/>
        </p:scale>
        <p:origin x="15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f/fd/American_Progress_%28John_Gast_painting%29.jpg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f/fd/American_Progress_%28John_Gast_painting%29.jpg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7a865f283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7a865f2836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u="none" dirty="0">
                <a:solidFill>
                  <a:srgbClr val="333333"/>
                </a:solidFill>
              </a:rPr>
              <a:t>John Gast, </a:t>
            </a:r>
            <a:r>
              <a:rPr lang="en-US" sz="1100" u="none" dirty="0">
                <a:solidFill>
                  <a:schemeClr val="dk1"/>
                </a:solidFill>
              </a:rPr>
              <a:t>American Progress, 1872. Chromolithograph published by George A, </a:t>
            </a:r>
            <a:r>
              <a:rPr lang="en-US" sz="1100" u="none" dirty="0" err="1">
                <a:solidFill>
                  <a:schemeClr val="dk1"/>
                </a:solidFill>
              </a:rPr>
              <a:t>Crofutt</a:t>
            </a:r>
            <a:r>
              <a:rPr lang="en-US" sz="1100" u="none" dirty="0">
                <a:solidFill>
                  <a:schemeClr val="dk1"/>
                </a:solidFill>
              </a:rPr>
              <a:t>. Prints and Photographs Division, Library of Congress. Retrieved from: </a:t>
            </a:r>
            <a:r>
              <a:rPr lang="en-US" u="none" dirty="0">
                <a:solidFill>
                  <a:schemeClr val="dk1"/>
                </a:solidFill>
                <a:uFill>
                  <a:noFill/>
                </a:uFill>
                <a:hlinkClick r:id="rId3"/>
              </a:rPr>
              <a:t>https://upload.wikimedia.org/wikipedia/commons/f/fd/American_Progress_%28John_Gast_painting%29.jpg</a:t>
            </a:r>
            <a:endParaRPr u="none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a865f2836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g7a865f2836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u="none">
                <a:solidFill>
                  <a:srgbClr val="333333"/>
                </a:solidFill>
              </a:rPr>
              <a:t>John Gast, </a:t>
            </a:r>
            <a:r>
              <a:rPr lang="en-US" sz="1100" u="none">
                <a:solidFill>
                  <a:schemeClr val="dk1"/>
                </a:solidFill>
              </a:rPr>
              <a:t>American Progress, 1872. Chromolithograph published by George A, Crofutt. Prints and Photographs Division, Library of Congress. Retrieved from: </a:t>
            </a:r>
            <a:r>
              <a:rPr lang="en-US" u="none">
                <a:solidFill>
                  <a:schemeClr val="dk1"/>
                </a:solidFill>
                <a:uFill>
                  <a:noFill/>
                </a:uFill>
                <a:hlinkClick r:id="rId3"/>
              </a:rPr>
              <a:t>https://upload.wikimedia.org/wikipedia/commons/f/fd/American_Progress_%28John_Gast_painting%29.jpg</a:t>
            </a:r>
            <a:endParaRPr u="none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273e02a3b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1" name="Google Shape;101;g6273e02a3b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a865f2836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a865f2836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100" dirty="0">
                <a:solidFill>
                  <a:srgbClr val="333333"/>
                </a:solidFill>
              </a:rPr>
              <a:t>U.S. Territorial Growth Map 1810. </a:t>
            </a:r>
            <a:r>
              <a:rPr lang="en-US" sz="1100" i="1" dirty="0">
                <a:solidFill>
                  <a:srgbClr val="333333"/>
                </a:solidFill>
              </a:rPr>
              <a:t>The National Atlas of the United States of America </a:t>
            </a:r>
            <a:r>
              <a:rPr lang="en-US" sz="1100" dirty="0">
                <a:solidFill>
                  <a:srgbClr val="333333"/>
                </a:solidFill>
              </a:rPr>
              <a:t>(Arch C. Gerlach, editor). Washington, D.C.:U.S. Dept. of the Interior, Geological Survey, 1970. Retrieved from: https://</a:t>
            </a:r>
            <a:r>
              <a:rPr lang="en-US" sz="1100" dirty="0" err="1">
                <a:solidFill>
                  <a:srgbClr val="333333"/>
                </a:solidFill>
              </a:rPr>
              <a:t>www.gifex.com</a:t>
            </a:r>
            <a:r>
              <a:rPr lang="en-US" sz="1100" dirty="0">
                <a:solidFill>
                  <a:srgbClr val="333333"/>
                </a:solidFill>
              </a:rPr>
              <a:t>/</a:t>
            </a:r>
            <a:r>
              <a:rPr lang="en-US" sz="1100" dirty="0" err="1">
                <a:solidFill>
                  <a:srgbClr val="333333"/>
                </a:solidFill>
              </a:rPr>
              <a:t>fullsize-en</a:t>
            </a:r>
            <a:r>
              <a:rPr lang="en-US" sz="1100" dirty="0">
                <a:solidFill>
                  <a:srgbClr val="333333"/>
                </a:solidFill>
              </a:rPr>
              <a:t>/2009-09-18 8526/United_States_Territorial_Growth_Map_1810.html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7a865f2836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g7a865f2836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6e14206ed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6e14206ed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7a865f283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g7a865f283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Clr>
                <a:schemeClr val="accent1"/>
              </a:buClr>
              <a:buSzPts val="1658"/>
              <a:buFont typeface="Noto Sans Symbols"/>
              <a:buChar char="●"/>
              <a:defRPr sz="1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26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45" name="Google Shape;4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 i="0" u="none" strike="noStrike" cap="none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9" name="Google Shape;49;p18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6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dk2"/>
              </a:buClr>
              <a:buSzPts val="1350"/>
              <a:buFont typeface="Constantia"/>
              <a:buChar char="•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0" name="Google Shape;5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5" name="Google Shape;5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971D2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59" name="Google Shape;59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9" name="Google Shape;69;p8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70" name="Google Shape;7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13" name="Google Shape;13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Autofit/>
          </a:bodyPr>
          <a:lstStyle>
            <a:lvl1pPr marL="457200" marR="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2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2"/>
              </a:buClr>
              <a:buSzPts val="945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78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0" name="Google Shape;20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None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None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ctr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None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ctr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None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1"/>
              </a:buClr>
              <a:buSzPts val="1148"/>
              <a:buFont typeface="Noto Sans Symbols"/>
              <a:buNone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840"/>
              <a:buFont typeface="Noto Sans Symbols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3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accent4"/>
              </a:buClr>
              <a:buSzPts val="683"/>
              <a:buFont typeface="Noto Sans Symbols"/>
              <a:buNone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ts val="1050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3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4"/>
              </a:buClr>
              <a:buSzPts val="877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" name="Google Shape;3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●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●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●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●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 dirty="0"/>
              <a:t>Manifest Destiny</a:t>
            </a:r>
            <a:endParaRPr sz="3600" dirty="0"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/>
              <a:t>8th Grade U.S. History </a:t>
            </a:r>
            <a:endParaRPr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a865f2836_0_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American Progress </a:t>
            </a:r>
            <a:r>
              <a:rPr lang="en-US" sz="2000" dirty="0"/>
              <a:t>by John Gast, 1872</a:t>
            </a:r>
            <a:br>
              <a:rPr lang="en-US" dirty="0"/>
            </a:br>
            <a:endParaRPr dirty="0"/>
          </a:p>
        </p:txBody>
      </p:sp>
      <p:pic>
        <p:nvPicPr>
          <p:cNvPr id="86" name="Google Shape;86;g7a865f2836_0_2" descr="John Gast, American Progress, 1872. Chromolithograph published by George A, Crofutt. Prints and Photographs Division, Library of Congress. Retrieved from: https://upload.wikimedia.org/wikipedia/commons/f/fd/American_Progress_%28John_Gast_painting%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908" y="938212"/>
            <a:ext cx="6066183" cy="4205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a865f2836_0_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American Progress </a:t>
            </a:r>
            <a:r>
              <a:rPr lang="en-US" sz="2000" dirty="0"/>
              <a:t>by John Gast, 1872</a:t>
            </a:r>
            <a:br>
              <a:rPr lang="en-US" dirty="0"/>
            </a:br>
            <a:endParaRPr dirty="0"/>
          </a:p>
        </p:txBody>
      </p:sp>
      <p:pic>
        <p:nvPicPr>
          <p:cNvPr id="92" name="Google Shape;92;g7a865f2836_0_8" descr="John Gast, American Progress, 1872. Chromolithograph published by George A, Crofutt. Prints and Photographs Division, Library of Congress. Retrieved from: https://upload.wikimedia.org/wikipedia/commons/f/fd/American_Progress_%28John_Gast_painting%2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38908" y="938212"/>
            <a:ext cx="6066183" cy="42052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3" name="Google Shape;93;g7a865f2836_0_8"/>
          <p:cNvCxnSpPr>
            <a:stCxn id="92" idx="0"/>
            <a:endCxn id="92" idx="2"/>
          </p:cNvCxnSpPr>
          <p:nvPr/>
        </p:nvCxnSpPr>
        <p:spPr>
          <a:xfrm>
            <a:off x="4572000" y="938212"/>
            <a:ext cx="0" cy="420540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94" name="Google Shape;94;g7a865f2836_0_8"/>
          <p:cNvCxnSpPr>
            <a:cxnSpLocks/>
            <a:stCxn id="92" idx="1"/>
            <a:endCxn id="92" idx="3"/>
          </p:cNvCxnSpPr>
          <p:nvPr/>
        </p:nvCxnSpPr>
        <p:spPr>
          <a:xfrm>
            <a:off x="1538908" y="3040856"/>
            <a:ext cx="6066300" cy="0"/>
          </a:xfrm>
          <a:prstGeom prst="straightConnector1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5" name="Google Shape;95;g7a865f2836_0_8"/>
          <p:cNvSpPr txBox="1"/>
          <p:nvPr/>
        </p:nvSpPr>
        <p:spPr>
          <a:xfrm>
            <a:off x="1676275" y="938212"/>
            <a:ext cx="2700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7a865f2836_0_8"/>
          <p:cNvSpPr txBox="1"/>
          <p:nvPr/>
        </p:nvSpPr>
        <p:spPr>
          <a:xfrm>
            <a:off x="7197725" y="956724"/>
            <a:ext cx="2700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7a865f2836_0_8"/>
          <p:cNvSpPr txBox="1"/>
          <p:nvPr/>
        </p:nvSpPr>
        <p:spPr>
          <a:xfrm>
            <a:off x="1676275" y="3170792"/>
            <a:ext cx="2700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g7a865f2836_0_8"/>
          <p:cNvSpPr txBox="1"/>
          <p:nvPr/>
        </p:nvSpPr>
        <p:spPr>
          <a:xfrm>
            <a:off x="7197725" y="3171114"/>
            <a:ext cx="270000" cy="3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273e02a3b_0_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4" name="Google Shape;104;g6273e02a3b_0_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was the concept of manifest destiny used to motivate and justify U.S. territorial expansion?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/>
          </a:p>
          <a:p>
            <a:pPr marL="45720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did manifest destiny impact multiple groups of people differently?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7a865f2836_0_23"/>
          <p:cNvSpPr txBox="1">
            <a:spLocks noGrp="1"/>
          </p:cNvSpPr>
          <p:nvPr>
            <p:ph type="title"/>
          </p:nvPr>
        </p:nvSpPr>
        <p:spPr>
          <a:xfrm>
            <a:off x="457200" y="194153"/>
            <a:ext cx="8229600" cy="1191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U.S. 1810</a:t>
            </a:r>
            <a:endParaRPr dirty="0"/>
          </a:p>
        </p:txBody>
      </p:sp>
      <p:pic>
        <p:nvPicPr>
          <p:cNvPr id="110" name="Google Shape;110;g7a865f2836_0_23" descr="U.S. Territorial Growth Map 1810. The National Atlas of the United States of America (Arch C. Gerlach, editor). Washington, D.C.:U.S. Dept. of the Interior, Geological Survey, 1970. Retrieved from: https://www.gifex.com/fullsize-en/2009-09-18 8526/United_States_Territorial_Growth_Map_1810.html"/>
          <p:cNvPicPr preferRelativeResize="0"/>
          <p:nvPr/>
        </p:nvPicPr>
        <p:blipFill rotWithShape="1">
          <a:blip r:embed="rId3">
            <a:alphaModFix/>
          </a:blip>
          <a:srcRect l="31957"/>
          <a:stretch/>
        </p:blipFill>
        <p:spPr>
          <a:xfrm>
            <a:off x="1144856" y="768600"/>
            <a:ext cx="6854288" cy="43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7a865f2836_0_1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Manifest Destiny is...</a:t>
            </a:r>
            <a:endParaRPr dirty="0"/>
          </a:p>
        </p:txBody>
      </p:sp>
      <p:sp>
        <p:nvSpPr>
          <p:cNvPr id="116" name="Google Shape;116;g7a865f2836_0_1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6e14206edc_0_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Manifest Destiny is...</a:t>
            </a:r>
            <a:endParaRPr dirty="0"/>
          </a:p>
        </p:txBody>
      </p:sp>
      <p:sp>
        <p:nvSpPr>
          <p:cNvPr id="122" name="Google Shape;122;g6e14206edc_0_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 19th century belief that the United States had the right or duty to expand across the North American continent to the Pacific Ocean spreading American culture and democratic government. </a:t>
            </a:r>
            <a:endParaRPr sz="3000"/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 belief used to both motivate and justify American expansion. </a:t>
            </a:r>
            <a:endParaRPr sz="3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a865f2836_0_3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dirty="0"/>
              <a:t>Discussion Question</a:t>
            </a:r>
            <a:endParaRPr dirty="0"/>
          </a:p>
        </p:txBody>
      </p:sp>
      <p:sp>
        <p:nvSpPr>
          <p:cNvPr id="128" name="Google Shape;128;g7a865f2836_0_3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did the United States use the idea of Manifest Destiny to motivate and justify their expansion into land that was already occupied?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332</Words>
  <Application>Microsoft Office PowerPoint</Application>
  <PresentationFormat>On-screen Show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Georgia</vt:lpstr>
      <vt:lpstr>Arial</vt:lpstr>
      <vt:lpstr>Constantia</vt:lpstr>
      <vt:lpstr>Calibri</vt:lpstr>
      <vt:lpstr>Noto Sans Symbols</vt:lpstr>
      <vt:lpstr>LEARN theme</vt:lpstr>
      <vt:lpstr>LEARN theme</vt:lpstr>
      <vt:lpstr>PowerPoint Presentation</vt:lpstr>
      <vt:lpstr>Manifest Destiny</vt:lpstr>
      <vt:lpstr>American Progress by John Gast, 1872 </vt:lpstr>
      <vt:lpstr>American Progress by John Gast, 1872 </vt:lpstr>
      <vt:lpstr>Essential Questions</vt:lpstr>
      <vt:lpstr>U.S. 1810</vt:lpstr>
      <vt:lpstr>Manifest Destiny is...</vt:lpstr>
      <vt:lpstr>Manifest Destiny is...</vt:lpstr>
      <vt:lpstr>Discussion Question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McHale, Susan</dc:creator>
  <cp:lastModifiedBy>Hoang, Ada C.</cp:lastModifiedBy>
  <cp:revision>4</cp:revision>
  <dcterms:modified xsi:type="dcterms:W3CDTF">2020-01-30T21:40:24Z</dcterms:modified>
</cp:coreProperties>
</file>